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257" r:id="rId5"/>
    <p:sldId id="258" r:id="rId6"/>
    <p:sldId id="329" r:id="rId7"/>
    <p:sldId id="259" r:id="rId8"/>
    <p:sldId id="277" r:id="rId9"/>
    <p:sldId id="278" r:id="rId10"/>
    <p:sldId id="260" r:id="rId11"/>
    <p:sldId id="327" r:id="rId12"/>
    <p:sldId id="299" r:id="rId13"/>
    <p:sldId id="274" r:id="rId14"/>
    <p:sldId id="282" r:id="rId15"/>
    <p:sldId id="283" r:id="rId16"/>
    <p:sldId id="275" r:id="rId17"/>
    <p:sldId id="285" r:id="rId18"/>
    <p:sldId id="328" r:id="rId19"/>
    <p:sldId id="261" r:id="rId20"/>
    <p:sldId id="317" r:id="rId21"/>
    <p:sldId id="263" r:id="rId22"/>
    <p:sldId id="276" r:id="rId23"/>
    <p:sldId id="273" r:id="rId24"/>
    <p:sldId id="284" r:id="rId25"/>
    <p:sldId id="269" r:id="rId26"/>
    <p:sldId id="270" r:id="rId27"/>
    <p:sldId id="271" r:id="rId28"/>
    <p:sldId id="272" r:id="rId29"/>
    <p:sldId id="279" r:id="rId3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364"/>
        <p:guide pos="28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41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4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18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7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0.jpe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dirty="0" err="1"/>
              <a:t>Superpixel (Demo)</a:t>
            </a:r>
            <a:br>
              <a:rPr lang="en-US" dirty="0" err="1"/>
            </a:br>
            <a:r>
              <a:rPr lang="en-US" dirty="0" err="1"/>
              <a:t>A</a:t>
            </a:r>
            <a:r>
              <a:rPr lang="de-DE" altLang="en-US" dirty="0" err="1"/>
              <a:t>pplied on Kitti Dataset</a:t>
            </a:r>
            <a:endParaRPr lang="de-DE" altLang="en-US" sz="2000" dirty="0" err="1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r>
              <a:rPr lang="de-DE" altLang="en-US" dirty="0">
                <a:solidFill>
                  <a:schemeClr val="bg1"/>
                </a:solidFill>
                <a:sym typeface="+mn-ea"/>
              </a:rPr>
              <a:t>superpixel can be usefull additional information for the net to approximate depth since they model surfaces and reduce image complexity into a composition of multiple planes</a:t>
            </a: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8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de-DE" altLang="en-US" dirty="0" err="1"/>
              <a:t>Normals </a:t>
            </a:r>
            <a:br>
              <a:rPr lang="en-US" dirty="0" err="1"/>
            </a:br>
            <a:r>
              <a:rPr lang="de-DE" altLang="en-US" sz="2000" dirty="0" err="1"/>
              <a:t>Improvement Approach II</a:t>
            </a:r>
            <a:endParaRPr lang="de-DE" altLang="en-US" sz="2000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animBg="1"/>
      <p:bldP spid="43" grpId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Results</a:t>
            </a:r>
            <a:br>
              <a:rPr lang="en-US" dirty="0"/>
            </a:br>
            <a:r>
              <a:rPr lang="de-DE" altLang="en-US" dirty="0"/>
              <a:t>based on KITTI Dataset and Eigensplit</a:t>
            </a:r>
            <a:endParaRPr lang="de-DE" altLang="en-US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7005" y="225679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ounded Rectangle 15"/>
          <p:cNvSpPr/>
          <p:nvPr/>
        </p:nvSpPr>
        <p:spPr>
          <a:xfrm>
            <a:off x="279400" y="1546860"/>
            <a:ext cx="3977005" cy="46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KITTI DATASET [2]</a:t>
            </a:r>
            <a:endParaRPr lang="de-DE" altLang="en-US"/>
          </a:p>
        </p:txBody>
      </p:sp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371465" y="3103245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371465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124710"/>
            <a:ext cx="1563370" cy="978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230245"/>
            <a:ext cx="1563370" cy="565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79400" y="4702810"/>
            <a:ext cx="8456930" cy="46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EIGEN ZHOU [3]</a:t>
            </a:r>
            <a:endParaRPr lang="de-DE" altLang="en-US"/>
          </a:p>
        </p:txBody>
      </p:sp>
      <p:sp>
        <p:nvSpPr>
          <p:cNvPr id="26" name="Text Box 25"/>
          <p:cNvSpPr txBox="1"/>
          <p:nvPr/>
        </p:nvSpPr>
        <p:spPr>
          <a:xfrm>
            <a:off x="214630" y="5168900"/>
            <a:ext cx="88379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/>
              <a:t>Subset of KITTI proposed by Eigen in 2014 [1] and modified bei ZHOU in 2017 [3]</a:t>
            </a:r>
            <a:endParaRPr lang="de-DE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ym typeface="+mn-ea"/>
              </a:rPr>
              <a:t>uses </a:t>
            </a:r>
            <a:r>
              <a:rPr lang="de-DE" altLang="en-US" b="1">
                <a:sym typeface="+mn-ea"/>
              </a:rPr>
              <a:t>39</a:t>
            </a:r>
            <a:r>
              <a:rPr lang="en-US" b="1">
                <a:sym typeface="+mn-ea"/>
              </a:rPr>
              <a:t>.6K training images</a:t>
            </a:r>
            <a:r>
              <a:rPr lang="en-US">
                <a:sym typeface="+mn-ea"/>
              </a:rPr>
              <a:t>, </a:t>
            </a:r>
            <a:r>
              <a:rPr lang="de-DE" altLang="en-US" b="1">
                <a:sym typeface="+mn-ea"/>
              </a:rPr>
              <a:t>4424 </a:t>
            </a:r>
            <a:r>
              <a:rPr lang="en-US" b="1">
                <a:sym typeface="+mn-ea"/>
              </a:rPr>
              <a:t>validation images</a:t>
            </a:r>
            <a:r>
              <a:rPr lang="de-DE" altLang="en-US">
                <a:sym typeface="+mn-ea"/>
              </a:rPr>
              <a:t>,</a:t>
            </a:r>
            <a:br>
              <a:rPr lang="de-DE" altLang="en-US">
                <a:sym typeface="+mn-ea"/>
              </a:rPr>
            </a:br>
            <a:r>
              <a:rPr lang="en-US">
                <a:sym typeface="+mn-ea"/>
              </a:rPr>
              <a:t>and </a:t>
            </a:r>
            <a:r>
              <a:rPr lang="de-DE" altLang="en-US" b="1">
                <a:sym typeface="+mn-ea"/>
              </a:rPr>
              <a:t>1000 </a:t>
            </a:r>
            <a:r>
              <a:rPr lang="en-US" b="1">
                <a:sym typeface="+mn-ea"/>
              </a:rPr>
              <a:t>test images</a:t>
            </a:r>
            <a:r>
              <a:rPr lang="en-US">
                <a:sym typeface="+mn-ea"/>
              </a:rPr>
              <a:t>, </a:t>
            </a:r>
            <a:br>
              <a:rPr lang="en-US">
                <a:sym typeface="+mn-ea"/>
              </a:rPr>
            </a:br>
            <a:r>
              <a:rPr lang="en-US">
                <a:sym typeface="+mn-ea"/>
              </a:rPr>
              <a:t>which are resized to </a:t>
            </a:r>
            <a:r>
              <a:rPr lang="de-DE" altLang="en-US" b="1">
                <a:sym typeface="+mn-ea"/>
              </a:rPr>
              <a:t>640 px x 192 px</a:t>
            </a:r>
            <a:endParaRPr lang="en-US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5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50%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/>
          <p:nvPr/>
        </p:nvSpPr>
        <p:spPr>
          <a:xfrm>
            <a:off x="343535" y="1459865"/>
            <a:ext cx="6823710" cy="6483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 b="1"/>
              <a:t>optimize an run current approaches</a:t>
            </a: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  <a:p>
            <a:pPr marL="457200" indent="-457200">
              <a:buAutoNum type="arabicPeriod"/>
            </a:pPr>
            <a:endParaRPr lang="de-DE" altLang="en-US" b="1"/>
          </a:p>
        </p:txBody>
      </p:sp>
      <p:sp>
        <p:nvSpPr>
          <p:cNvPr id="11" name="Content Placeholder 3"/>
          <p:cNvSpPr/>
          <p:nvPr/>
        </p:nvSpPr>
        <p:spPr>
          <a:xfrm>
            <a:off x="360045" y="23374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as a </a:t>
            </a:r>
            <a:r>
              <a:rPr lang="de-DE" altLang="en-US" b="1"/>
              <a:t>superpixel pooling layer for edge sharpening </a:t>
            </a:r>
            <a:endParaRPr lang="de-DE" altLang="en-US" b="1"/>
          </a:p>
          <a:p>
            <a:pPr marL="0" indent="0"/>
            <a:endParaRPr lang="de-DE" altLang="en-US" b="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de-DE" altLang="en-US" sz="2000" dirty="0">
                <a:sym typeface="+mn-ea"/>
              </a:rPr>
              <a:t>Possibilites of implementation of Superpixels inside the net</a:t>
            </a:r>
            <a:endParaRPr lang="de-DE" altLang="en-US" sz="2000" dirty="0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2867025"/>
            <a:ext cx="934085" cy="611505"/>
          </a:xfrm>
          <a:prstGeom prst="rect">
            <a:avLst/>
          </a:prstGeom>
        </p:spPr>
      </p:pic>
      <p:pic>
        <p:nvPicPr>
          <p:cNvPr id="3" name="Picture 2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30" y="331978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906270" y="378968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975995" y="359029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707765" y="331978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920240" y="3097530"/>
            <a:ext cx="232791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3303270" y="374078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60045" y="4305935"/>
            <a:ext cx="6823710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de-DE" altLang="en-US"/>
              <a:t>as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966470" y="50831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/>
          <p:nvPr/>
        </p:nvCxnSpPr>
        <p:spPr>
          <a:xfrm>
            <a:off x="1904365" y="53955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414905" y="48082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872105" y="51371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14905" y="54133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142865" y="51269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672330" y="53949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43090" y="54133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4150" y="5083175"/>
            <a:ext cx="934085" cy="611505"/>
          </a:xfrm>
          <a:prstGeom prst="rect">
            <a:avLst/>
          </a:prstGeom>
        </p:spPr>
      </p:pic>
      <p:cxnSp>
        <p:nvCxnSpPr>
          <p:cNvPr id="27" name="Shape 694"/>
          <p:cNvCxnSpPr>
            <a:endCxn id="26" idx="1"/>
          </p:cNvCxnSpPr>
          <p:nvPr/>
        </p:nvCxnSpPr>
        <p:spPr>
          <a:xfrm flipV="1">
            <a:off x="7183755" y="5389245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758190" y="57765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8" name="Shape 723"/>
          <p:cNvSpPr txBox="1"/>
          <p:nvPr/>
        </p:nvSpPr>
        <p:spPr>
          <a:xfrm>
            <a:off x="7577455" y="57048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28" grpId="0"/>
      <p:bldP spid="28" grpId="1"/>
      <p:bldP spid="28" grpId="2"/>
      <p:bldP spid="11" grpId="0" bldLvl="0" animBg="1"/>
      <p:bldP spid="6" grpId="0" animBg="1"/>
      <p:bldP spid="14" grpId="0" animBg="1"/>
      <p:bldP spid="15" grpId="0" animBg="1"/>
      <p:bldP spid="21" grpId="0" animBg="1"/>
      <p:bldP spid="43" grpId="3"/>
      <p:bldP spid="28" grpId="3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26985" y="507619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475" y="4170045"/>
            <a:ext cx="1101090" cy="9931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41820" y="519938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r>
              <a:rPr lang="de-DE" dirty="0">
                <a:solidFill>
                  <a:schemeClr val="tx1"/>
                </a:solidFill>
              </a:rPr>
              <a:t>/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0" grpId="1"/>
      <p:bldP spid="1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</a:t>
            </a:r>
            <a:r>
              <a:rPr lang="de-DE" altLang="en-US" dirty="0"/>
              <a:t>and</a:t>
            </a:r>
            <a:r>
              <a:rPr lang="en-US" dirty="0"/>
              <a:t> Goal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</a:t>
            </a:r>
            <a:r>
              <a:rPr lang="de-DE" altLang="en-US" dirty="0"/>
              <a:t>of Baseline CNN - Godart et. al 2019</a:t>
            </a:r>
            <a:endParaRPr lang="de-DE" altLang="en-US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Improvement Approaches </a:t>
            </a:r>
            <a:endParaRPr 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 err="1"/>
              <a:t>Arichtecture Modifications: Superpixel-Input and Normal to Depth Transformer</a:t>
            </a:r>
            <a:endParaRPr lang="de-DE" alt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/>
              <a:t>Lossfunction Modifications incl. Normals and Superpixel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dirty="0"/>
              <a:t>Results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 and </a:t>
            </a:r>
            <a:r>
              <a:rPr lang="de-DE" altLang="en-US" dirty="0"/>
              <a:t>further </a:t>
            </a:r>
            <a:r>
              <a:rPr lang="en-US" dirty="0"/>
              <a:t>Approaches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autonomous driving, visual filter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mono: automotive (cost efficient), medical (space restriction), mobile (space restriction)</a:t>
            </a:r>
            <a:endParaRPr lang="de-DE" altLang="en-US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Eigen [1] </a:t>
            </a:r>
            <a:r>
              <a:rPr lang="de-DE" altLang="en-US" i="1" dirty="0">
                <a:sym typeface="+mn-ea"/>
              </a:rPr>
              <a:t>2014 </a:t>
            </a:r>
            <a:r>
              <a:rPr lang="de-DE" altLang="en-US" dirty="0">
                <a:sym typeface="+mn-ea"/>
              </a:rPr>
              <a:t>(supervised, introduced autoencoder)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Deep 3D [6], Garg [7], Godard </a:t>
            </a:r>
            <a:r>
              <a:rPr lang="de-DE" altLang="en-US" i="1" dirty="0">
                <a:sym typeface="+mn-ea"/>
              </a:rPr>
              <a:t>2017 </a:t>
            </a:r>
            <a:r>
              <a:rPr lang="de-DE" altLang="en-US" dirty="0">
                <a:sym typeface="+mn-ea"/>
              </a:rPr>
              <a:t>[8](unsupervised, Disparity, Left Right Consistency)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Zhou </a:t>
            </a:r>
            <a:r>
              <a:rPr lang="de-DE" altLang="en-US" i="1" dirty="0">
                <a:sym typeface="+mn-ea"/>
              </a:rPr>
              <a:t>2017 </a:t>
            </a:r>
            <a:r>
              <a:rPr lang="de-DE" altLang="en-US" dirty="0">
                <a:sym typeface="+mn-ea"/>
              </a:rPr>
              <a:t>[3] (Camera Pose Estimation and novel view synthesis)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Godard </a:t>
            </a:r>
            <a:r>
              <a:rPr lang="de-DE" altLang="en-US" i="1" dirty="0">
                <a:sym typeface="+mn-ea"/>
              </a:rPr>
              <a:t>2019 </a:t>
            </a:r>
            <a:r>
              <a:rPr lang="de-DE" altLang="en-US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8775" y="4747260"/>
            <a:ext cx="8479155" cy="1524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u="sng" dirty="0">
                <a:sym typeface="+mn-ea"/>
              </a:rPr>
              <a:t>Goal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improve depth (via surface normal and superpixels)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include normal estimation inside the architecture</a:t>
            </a:r>
            <a:endParaRPr lang="de-DE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dirty="0">
                <a:sym typeface="+mn-ea"/>
              </a:rPr>
              <a:t>show that it is possibility to directly estimate plane coefficients using CNNs</a:t>
            </a: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7005" y="225679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ounded Rectangle 15"/>
          <p:cNvSpPr/>
          <p:nvPr/>
        </p:nvSpPr>
        <p:spPr>
          <a:xfrm>
            <a:off x="279400" y="1546860"/>
            <a:ext cx="3977005" cy="46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KITTI DATASET [2]</a:t>
            </a:r>
            <a:endParaRPr lang="de-DE" altLang="en-US"/>
          </a:p>
        </p:txBody>
      </p:sp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371465" y="3103245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371465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124710"/>
            <a:ext cx="1563370" cy="978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230245"/>
            <a:ext cx="1563370" cy="565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79400" y="4702810"/>
            <a:ext cx="8456930" cy="4660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EIGEN ZHOU [3]</a:t>
            </a:r>
            <a:endParaRPr lang="de-DE" altLang="en-US"/>
          </a:p>
        </p:txBody>
      </p:sp>
      <p:sp>
        <p:nvSpPr>
          <p:cNvPr id="26" name="Text Box 25"/>
          <p:cNvSpPr txBox="1"/>
          <p:nvPr/>
        </p:nvSpPr>
        <p:spPr>
          <a:xfrm>
            <a:off x="214630" y="5168900"/>
            <a:ext cx="88379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/>
              <a:t>Subset of KITTI proposed by Eigen in 2014 [1] and modified bei ZHOU in 2017 [3]</a:t>
            </a:r>
            <a:endParaRPr lang="de-DE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ym typeface="+mn-ea"/>
              </a:rPr>
              <a:t>uses </a:t>
            </a:r>
            <a:r>
              <a:rPr lang="de-DE" altLang="en-US" b="1">
                <a:sym typeface="+mn-ea"/>
              </a:rPr>
              <a:t>39</a:t>
            </a:r>
            <a:r>
              <a:rPr lang="en-US" b="1">
                <a:sym typeface="+mn-ea"/>
              </a:rPr>
              <a:t>.6K training images</a:t>
            </a:r>
            <a:r>
              <a:rPr lang="en-US">
                <a:sym typeface="+mn-ea"/>
              </a:rPr>
              <a:t>, </a:t>
            </a:r>
            <a:r>
              <a:rPr lang="de-DE" altLang="en-US" b="1">
                <a:sym typeface="+mn-ea"/>
              </a:rPr>
              <a:t>4424 </a:t>
            </a:r>
            <a:r>
              <a:rPr lang="en-US" b="1">
                <a:sym typeface="+mn-ea"/>
              </a:rPr>
              <a:t>validation images</a:t>
            </a:r>
            <a:r>
              <a:rPr lang="de-DE" altLang="en-US">
                <a:sym typeface="+mn-ea"/>
              </a:rPr>
              <a:t>,</a:t>
            </a:r>
            <a:br>
              <a:rPr lang="de-DE" altLang="en-US">
                <a:sym typeface="+mn-ea"/>
              </a:rPr>
            </a:br>
            <a:r>
              <a:rPr lang="en-US">
                <a:sym typeface="+mn-ea"/>
              </a:rPr>
              <a:t>and </a:t>
            </a:r>
            <a:r>
              <a:rPr lang="de-DE" altLang="en-US" b="1">
                <a:sym typeface="+mn-ea"/>
              </a:rPr>
              <a:t>1000 </a:t>
            </a:r>
            <a:r>
              <a:rPr lang="en-US" b="1">
                <a:sym typeface="+mn-ea"/>
              </a:rPr>
              <a:t>test images</a:t>
            </a:r>
            <a:r>
              <a:rPr lang="en-US">
                <a:sym typeface="+mn-ea"/>
              </a:rPr>
              <a:t>, </a:t>
            </a:r>
            <a:br>
              <a:rPr lang="en-US">
                <a:sym typeface="+mn-ea"/>
              </a:rPr>
            </a:br>
            <a:r>
              <a:rPr lang="en-US">
                <a:sym typeface="+mn-ea"/>
              </a:rPr>
              <a:t>which are resized to </a:t>
            </a:r>
            <a:r>
              <a:rPr lang="de-DE" altLang="en-US" b="1">
                <a:sym typeface="+mn-ea"/>
              </a:rPr>
              <a:t>640 px x 192 px</a:t>
            </a:r>
            <a:endParaRPr lang="en-US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58775" y="1564005"/>
            <a:ext cx="8328025" cy="4457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make this visual!</a:t>
            </a:r>
            <a:endParaRPr lang="de-DE" altLang="en-US"/>
          </a:p>
          <a:p>
            <a:pPr algn="ctr"/>
            <a:r>
              <a:rPr lang="de-DE" altLang="en-US"/>
              <a:t>include graphics for each part of the loss function</a:t>
            </a:r>
            <a:endParaRPr lang="de-DE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 Approach I</a:t>
            </a:r>
            <a:endParaRPr lang="de-DE" altLang="en-US" sz="2000" dirty="0" err="1"/>
          </a:p>
        </p:txBody>
      </p:sp>
      <p:sp>
        <p:nvSpPr>
          <p:cNvPr id="12" name="Rectangles 11"/>
          <p:cNvSpPr/>
          <p:nvPr/>
        </p:nvSpPr>
        <p:spPr>
          <a:xfrm>
            <a:off x="202565" y="2407920"/>
            <a:ext cx="2476500" cy="3672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3222625" y="2412365"/>
            <a:ext cx="2476500" cy="3672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6273800" y="2425065"/>
            <a:ext cx="2476500" cy="3672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 10"/>
          <p:cNvSpPr/>
          <p:nvPr/>
        </p:nvSpPr>
        <p:spPr>
          <a:xfrm>
            <a:off x="202565" y="1691640"/>
            <a:ext cx="247650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 bldLvl="0" animBg="1"/>
      <p:bldP spid="9" grpId="1" bldLvl="0" animBg="1"/>
      <p:bldP spid="10" grpId="0" bldLvl="0" animBg="1"/>
      <p:bldP spid="10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 err="1"/>
              <a:t>Superpixel</a:t>
            </a:r>
            <a:br>
              <a:rPr lang="en-US" dirty="0" err="1"/>
            </a:br>
            <a:r>
              <a:rPr lang="de-DE" altLang="en-US" sz="2000" dirty="0" err="1"/>
              <a:t>Improvement Approach I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8037</Words>
  <Application>WPS Presentation</Application>
  <PresentationFormat>Bildschirmpräsentation (4:3)</PresentationFormat>
  <Paragraphs>450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Cambria Math</vt:lpstr>
      <vt:lpstr>微软雅黑</vt:lpstr>
      <vt:lpstr>Arial Unicode MS</vt:lpstr>
      <vt:lpstr>Songti SC</vt:lpstr>
      <vt:lpstr>Source Sans Pro</vt:lpstr>
      <vt:lpstr>Arial</vt:lpstr>
      <vt:lpstr>Open Sans</vt:lpstr>
      <vt:lpstr>Präsentationsvorlage_BWL9</vt:lpstr>
      <vt:lpstr>Midterm Presentation: Piecewise monocular depth estimation by plane fitting</vt:lpstr>
      <vt:lpstr>Agenda</vt:lpstr>
      <vt:lpstr>Overview incl. Goal</vt:lpstr>
      <vt:lpstr>Results based on KITTI Dataset and Eigensplit</vt:lpstr>
      <vt:lpstr>Architecture Overview: Digging Into Self-Supervised Monocular Depth Estimation [1]</vt:lpstr>
      <vt:lpstr>Architecture LOSS: Digging Into Self-Supervised Monocular Depth Estimation [1]</vt:lpstr>
      <vt:lpstr>Architecture Detail View: Digging deeper into Monocular View [1]</vt:lpstr>
      <vt:lpstr>Superpixel Improvement Approach I</vt:lpstr>
      <vt:lpstr>Superpixel Improvement Approach I</vt:lpstr>
      <vt:lpstr>Superpixel (Demo) Applied on Kitti Dataset</vt:lpstr>
      <vt:lpstr>Normals  Improvement Approach II</vt:lpstr>
      <vt:lpstr>Architecture Implementations Introducing N2D Block</vt:lpstr>
      <vt:lpstr>Architecture New Input: RGB </vt:lpstr>
      <vt:lpstr>Results based on KITTI Dataset and Eigensplit</vt:lpstr>
      <vt:lpstr>Architecture New Input: RGB | Superpixel </vt:lpstr>
      <vt:lpstr>Results</vt:lpstr>
      <vt:lpstr>Results</vt:lpstr>
      <vt:lpstr>Forecast and further approaches Possibilites of implementation of Superpixels inside the net</vt:lpstr>
      <vt:lpstr>Review</vt:lpstr>
      <vt:lpstr>Literature</vt:lpstr>
      <vt:lpstr>7. Backup Slides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118</cp:revision>
  <dcterms:created xsi:type="dcterms:W3CDTF">2020-02-08T22:17:09Z</dcterms:created>
  <dcterms:modified xsi:type="dcterms:W3CDTF">2020-02-08T22:17:09Z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